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301" r:id="rId3"/>
    <p:sldId id="343" r:id="rId4"/>
    <p:sldId id="344" r:id="rId5"/>
    <p:sldId id="312" r:id="rId6"/>
    <p:sldId id="345" r:id="rId7"/>
    <p:sldId id="346" r:id="rId8"/>
    <p:sldId id="347" r:id="rId9"/>
    <p:sldId id="322" r:id="rId10"/>
    <p:sldId id="317" r:id="rId11"/>
    <p:sldId id="323" r:id="rId12"/>
    <p:sldId id="349" r:id="rId13"/>
    <p:sldId id="29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3" r:id="rId22"/>
    <p:sldId id="336" r:id="rId23"/>
    <p:sldId id="338" r:id="rId24"/>
    <p:sldId id="348" r:id="rId25"/>
  </p:sldIdLst>
  <p:sldSz cx="9144000" cy="6858000" type="screen4x3"/>
  <p:notesSz cx="6797675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6307"/>
    <a:srgbClr val="008000"/>
    <a:srgbClr val="004821"/>
    <a:srgbClr val="00421E"/>
    <a:srgbClr val="005C2A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0" autoAdjust="0"/>
  </p:normalViewPr>
  <p:slideViewPr>
    <p:cSldViewPr>
      <p:cViewPr>
        <p:scale>
          <a:sx n="74" d="100"/>
          <a:sy n="74" d="100"/>
        </p:scale>
        <p:origin x="-3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h207526\Desktop\3nesly_prezent.ke%20konf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h207526\Desktop\3nesly_prezent.ke%20konf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h207526\Desktop\3nesly_prezent.ke%20konf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h207526\Desktop\3nesly_prezent.ke%20konf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03557043567673E-2"/>
          <c:y val="4.4532658764410794E-2"/>
          <c:w val="0.92753429939046328"/>
          <c:h val="0.8587547964756068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KOMPLET2!$B$2</c:f>
              <c:strCache>
                <c:ptCount val="1"/>
                <c:pt idx="0">
                  <c:v>ČT1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txPr>
              <a:bodyPr/>
              <a:lstStyle/>
              <a:p>
                <a:pPr>
                  <a:defRPr sz="15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KOMPLET2!$A$3:$A$13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KOMPLET2!$B$3:$B$13</c:f>
              <c:numCache>
                <c:formatCode>0.0</c:formatCode>
                <c:ptCount val="11"/>
                <c:pt idx="0">
                  <c:v>50.2</c:v>
                </c:pt>
                <c:pt idx="1">
                  <c:v>55.6</c:v>
                </c:pt>
                <c:pt idx="2">
                  <c:v>70.400000000000006</c:v>
                </c:pt>
                <c:pt idx="3">
                  <c:v>80.2</c:v>
                </c:pt>
                <c:pt idx="4">
                  <c:v>73.400000000000006</c:v>
                </c:pt>
                <c:pt idx="5">
                  <c:v>74.099999999999994</c:v>
                </c:pt>
                <c:pt idx="6">
                  <c:v>72.099999999999994</c:v>
                </c:pt>
                <c:pt idx="7">
                  <c:v>71</c:v>
                </c:pt>
                <c:pt idx="8">
                  <c:v>69.5</c:v>
                </c:pt>
                <c:pt idx="9">
                  <c:v>73.599999999999994</c:v>
                </c:pt>
                <c:pt idx="10">
                  <c:v>72.7</c:v>
                </c:pt>
              </c:numCache>
            </c:numRef>
          </c:val>
        </c:ser>
        <c:ser>
          <c:idx val="1"/>
          <c:order val="1"/>
          <c:tx>
            <c:strRef>
              <c:f>KOMPLET2!$C$2</c:f>
              <c:strCache>
                <c:ptCount val="1"/>
                <c:pt idx="0">
                  <c:v>ČT2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KOMPLET2!$A$3:$A$13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KOMPLET2!$C$3:$C$13</c:f>
              <c:numCache>
                <c:formatCode>0.0</c:formatCode>
                <c:ptCount val="11"/>
                <c:pt idx="0">
                  <c:v>33.4</c:v>
                </c:pt>
                <c:pt idx="1">
                  <c:v>36.9</c:v>
                </c:pt>
                <c:pt idx="2">
                  <c:v>53.9</c:v>
                </c:pt>
                <c:pt idx="3">
                  <c:v>52.4</c:v>
                </c:pt>
                <c:pt idx="4">
                  <c:v>53.4</c:v>
                </c:pt>
                <c:pt idx="5">
                  <c:v>54.8</c:v>
                </c:pt>
                <c:pt idx="6">
                  <c:v>61.6</c:v>
                </c:pt>
                <c:pt idx="7">
                  <c:v>65.8</c:v>
                </c:pt>
                <c:pt idx="8">
                  <c:v>70</c:v>
                </c:pt>
                <c:pt idx="9">
                  <c:v>70.5</c:v>
                </c:pt>
                <c:pt idx="10">
                  <c:v>72.099999999999994</c:v>
                </c:pt>
              </c:numCache>
            </c:numRef>
          </c:val>
        </c:ser>
        <c:ser>
          <c:idx val="2"/>
          <c:order val="2"/>
          <c:tx>
            <c:strRef>
              <c:f>KOMPLET2!$D$2</c:f>
              <c:strCache>
                <c:ptCount val="1"/>
                <c:pt idx="0">
                  <c:v>ČT24</c:v>
                </c:pt>
              </c:strCache>
            </c:strRef>
          </c:tx>
          <c:spPr>
            <a:solidFill>
              <a:srgbClr val="F96307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KOMPLET2!$A$3:$A$13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KOMPLET2!$D$3:$D$13</c:f>
              <c:numCache>
                <c:formatCode>General</c:formatCode>
                <c:ptCount val="11"/>
                <c:pt idx="5">
                  <c:v>23.9</c:v>
                </c:pt>
                <c:pt idx="6">
                  <c:v>31.9</c:v>
                </c:pt>
                <c:pt idx="7">
                  <c:v>22.5</c:v>
                </c:pt>
                <c:pt idx="8">
                  <c:v>18.100000000000001</c:v>
                </c:pt>
                <c:pt idx="9">
                  <c:v>29.1</c:v>
                </c:pt>
                <c:pt idx="10">
                  <c:v>68.2</c:v>
                </c:pt>
              </c:numCache>
            </c:numRef>
          </c:val>
        </c:ser>
        <c:ser>
          <c:idx val="3"/>
          <c:order val="3"/>
          <c:tx>
            <c:strRef>
              <c:f>KOMPLET2!$E$2</c:f>
              <c:strCache>
                <c:ptCount val="1"/>
                <c:pt idx="0">
                  <c:v>ČT4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KOMPLET2!$A$3:$A$13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KOMPLET2!$E$3:$E$13</c:f>
              <c:numCache>
                <c:formatCode>General</c:formatCode>
                <c:ptCount val="11"/>
                <c:pt idx="5" formatCode="0.0">
                  <c:v>6.6</c:v>
                </c:pt>
                <c:pt idx="6" formatCode="0.0">
                  <c:v>5.8</c:v>
                </c:pt>
                <c:pt idx="7" formatCode="0.0">
                  <c:v>2.7</c:v>
                </c:pt>
                <c:pt idx="8" formatCode="0.0">
                  <c:v>5</c:v>
                </c:pt>
                <c:pt idx="9" formatCode="0.0">
                  <c:v>6</c:v>
                </c:pt>
                <c:pt idx="10" formatCode="0.0">
                  <c:v>4</c:v>
                </c:pt>
              </c:numCache>
            </c:numRef>
          </c:val>
        </c:ser>
        <c:ser>
          <c:idx val="4"/>
          <c:order val="4"/>
          <c:tx>
            <c:strRef>
              <c:f>KOMPLET2!$F$2</c:f>
              <c:strCache>
                <c:ptCount val="1"/>
                <c:pt idx="0">
                  <c:v>ČT celk.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500" b="1"/>
                      <a:t>42,8</a:t>
                    </a:r>
                    <a:endParaRPr lang="en-US" sz="12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KOMPLET2!$A$3:$A$13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KOMPLET2!$F$3:$F$13</c:f>
              <c:numCache>
                <c:formatCode>0.0</c:formatCode>
                <c:ptCount val="11"/>
                <c:pt idx="0">
                  <c:v>42.8</c:v>
                </c:pt>
                <c:pt idx="1">
                  <c:v>47.5</c:v>
                </c:pt>
                <c:pt idx="2">
                  <c:v>63.2</c:v>
                </c:pt>
                <c:pt idx="3">
                  <c:v>68.599999999999994</c:v>
                </c:pt>
                <c:pt idx="4">
                  <c:v>64.7</c:v>
                </c:pt>
                <c:pt idx="5">
                  <c:v>45.887370274951607</c:v>
                </c:pt>
                <c:pt idx="6">
                  <c:v>49.683323529814096</c:v>
                </c:pt>
                <c:pt idx="7">
                  <c:v>42.543555795037591</c:v>
                </c:pt>
                <c:pt idx="8">
                  <c:v>40.587033652295339</c:v>
                </c:pt>
                <c:pt idx="9">
                  <c:v>48.046880542588355</c:v>
                </c:pt>
                <c:pt idx="10">
                  <c:v>61.840146954318094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box"/>
        <c:axId val="91945600"/>
        <c:axId val="92688768"/>
        <c:axId val="0"/>
      </c:bar3DChart>
      <c:catAx>
        <c:axId val="91945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cs-CZ"/>
          </a:p>
        </c:txPr>
        <c:crossAx val="92688768"/>
        <c:crosses val="autoZero"/>
        <c:auto val="1"/>
        <c:lblAlgn val="ctr"/>
        <c:lblOffset val="100"/>
        <c:noMultiLvlLbl val="0"/>
      </c:catAx>
      <c:valAx>
        <c:axId val="9268876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1945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603413650837317"/>
          <c:y val="0.10748848418551783"/>
          <c:w val="7.8809393118278823E-2"/>
          <c:h val="0.2314945775255740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725288527263536E-2"/>
          <c:y val="6.5289442986293383E-2"/>
          <c:w val="0.96113696877371446"/>
          <c:h val="0.7952354913969085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KOMPLET2!$O$2</c:f>
              <c:strCache>
                <c:ptCount val="1"/>
                <c:pt idx="0">
                  <c:v>ČT1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txPr>
              <a:bodyPr/>
              <a:lstStyle/>
              <a:p>
                <a:pPr>
                  <a:defRPr sz="15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KOMPLET2!$N$3:$N$13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KOMPLET2!$O$3:$O$13</c:f>
              <c:numCache>
                <c:formatCode>General</c:formatCode>
                <c:ptCount val="11"/>
                <c:pt idx="0">
                  <c:v>0</c:v>
                </c:pt>
                <c:pt idx="1">
                  <c:v>1.1000000000000001</c:v>
                </c:pt>
                <c:pt idx="2">
                  <c:v>1.2</c:v>
                </c:pt>
                <c:pt idx="3">
                  <c:v>1.1000000000000001</c:v>
                </c:pt>
                <c:pt idx="4">
                  <c:v>1.8</c:v>
                </c:pt>
                <c:pt idx="5">
                  <c:v>1.8</c:v>
                </c:pt>
                <c:pt idx="6">
                  <c:v>1.9000000000000001</c:v>
                </c:pt>
                <c:pt idx="7">
                  <c:v>1.9000000000000001</c:v>
                </c:pt>
                <c:pt idx="8">
                  <c:v>1.2</c:v>
                </c:pt>
                <c:pt idx="9">
                  <c:v>2.4</c:v>
                </c:pt>
                <c:pt idx="10">
                  <c:v>2.5</c:v>
                </c:pt>
              </c:numCache>
            </c:numRef>
          </c:val>
        </c:ser>
        <c:ser>
          <c:idx val="1"/>
          <c:order val="1"/>
          <c:tx>
            <c:strRef>
              <c:f>KOMPLET2!$P$2</c:f>
              <c:strCache>
                <c:ptCount val="1"/>
                <c:pt idx="0">
                  <c:v>ČT2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KOMPLET2!$N$3:$N$13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KOMPLET2!$P$3:$P$13</c:f>
              <c:numCache>
                <c:formatCode>General</c:formatCode>
                <c:ptCount val="11"/>
                <c:pt idx="0">
                  <c:v>0</c:v>
                </c:pt>
                <c:pt idx="1">
                  <c:v>1.7</c:v>
                </c:pt>
                <c:pt idx="2">
                  <c:v>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2.2999999999999998</c:v>
                </c:pt>
                <c:pt idx="6">
                  <c:v>1.9000000000000001</c:v>
                </c:pt>
                <c:pt idx="7">
                  <c:v>1.9000000000000001</c:v>
                </c:pt>
                <c:pt idx="8">
                  <c:v>2</c:v>
                </c:pt>
                <c:pt idx="9">
                  <c:v>2</c:v>
                </c:pt>
                <c:pt idx="10">
                  <c:v>3.8</c:v>
                </c:pt>
              </c:numCache>
            </c:numRef>
          </c:val>
        </c:ser>
        <c:ser>
          <c:idx val="2"/>
          <c:order val="2"/>
          <c:tx>
            <c:strRef>
              <c:f>KOMPLET2!$Q$2</c:f>
              <c:strCache>
                <c:ptCount val="1"/>
                <c:pt idx="0">
                  <c:v>ČT24</c:v>
                </c:pt>
              </c:strCache>
            </c:strRef>
          </c:tx>
          <c:spPr>
            <a:solidFill>
              <a:srgbClr val="F96307"/>
            </a:solidFill>
          </c:spPr>
          <c:invertIfNegative val="0"/>
          <c:dLbls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KOMPLET2!$N$3:$N$13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KOMPLET2!$Q$3:$Q$13</c:f>
              <c:numCache>
                <c:formatCode>General</c:formatCode>
                <c:ptCount val="11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2.5</c:v>
                </c:pt>
              </c:numCache>
            </c:numRef>
          </c:val>
        </c:ser>
        <c:ser>
          <c:idx val="3"/>
          <c:order val="3"/>
          <c:tx>
            <c:strRef>
              <c:f>KOMPLET2!$R$2</c:f>
              <c:strCache>
                <c:ptCount val="1"/>
                <c:pt idx="0">
                  <c:v>ČT4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KOMPLET2!$N$3:$N$13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KOMPLET2!$R$3:$R$13</c:f>
              <c:numCache>
                <c:formatCode>General</c:formatCode>
                <c:ptCount val="11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2.1</c:v>
                </c:pt>
              </c:numCache>
            </c:numRef>
          </c:val>
        </c:ser>
        <c:ser>
          <c:idx val="4"/>
          <c:order val="4"/>
          <c:tx>
            <c:strRef>
              <c:f>KOMPLET2!$S$2</c:f>
              <c:strCache>
                <c:ptCount val="1"/>
                <c:pt idx="0">
                  <c:v>ČT celk.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KOMPLET2!$N$3:$N$13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KOMPLET2!$S$3:$S$13</c:f>
              <c:numCache>
                <c:formatCode>General</c:formatCode>
                <c:ptCount val="11"/>
                <c:pt idx="0">
                  <c:v>0</c:v>
                </c:pt>
                <c:pt idx="1">
                  <c:v>1.3</c:v>
                </c:pt>
                <c:pt idx="2">
                  <c:v>1.6</c:v>
                </c:pt>
                <c:pt idx="3">
                  <c:v>1.6</c:v>
                </c:pt>
                <c:pt idx="4">
                  <c:v>2</c:v>
                </c:pt>
                <c:pt idx="5" formatCode="0.0">
                  <c:v>0.98394538811987864</c:v>
                </c:pt>
                <c:pt idx="6" formatCode="0.0">
                  <c:v>0.95755304159884003</c:v>
                </c:pt>
                <c:pt idx="7" formatCode="0.0">
                  <c:v>0.77104662202037533</c:v>
                </c:pt>
                <c:pt idx="8" formatCode="0.0">
                  <c:v>0.70288141060101206</c:v>
                </c:pt>
                <c:pt idx="9" formatCode="0.0">
                  <c:v>1.0982306284319707</c:v>
                </c:pt>
                <c:pt idx="10" formatCode="0.0">
                  <c:v>2.7567342888939614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box"/>
        <c:axId val="92739840"/>
        <c:axId val="92770304"/>
        <c:axId val="0"/>
      </c:bar3DChart>
      <c:catAx>
        <c:axId val="9273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cs-CZ"/>
          </a:p>
        </c:txPr>
        <c:crossAx val="92770304"/>
        <c:crosses val="autoZero"/>
        <c:auto val="1"/>
        <c:lblAlgn val="ctr"/>
        <c:lblOffset val="100"/>
        <c:noMultiLvlLbl val="0"/>
      </c:catAx>
      <c:valAx>
        <c:axId val="92770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739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628292242481538"/>
          <c:y val="0.11644562261752342"/>
          <c:w val="7.8809393118278781E-2"/>
          <c:h val="0.2466745498223333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'2012 vývoj měs.ČT1'!$I$2</c:f>
              <c:strCache>
                <c:ptCount val="1"/>
                <c:pt idx="0">
                  <c:v>ČT1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5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měs.ČT1'!$H$3:$H$7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měs.ČT1'!$I$3:$I$7</c:f>
              <c:numCache>
                <c:formatCode>0.0</c:formatCode>
                <c:ptCount val="5"/>
                <c:pt idx="0">
                  <c:v>78.5</c:v>
                </c:pt>
                <c:pt idx="1">
                  <c:v>77</c:v>
                </c:pt>
                <c:pt idx="2">
                  <c:v>76.7</c:v>
                </c:pt>
                <c:pt idx="3">
                  <c:v>78.2</c:v>
                </c:pt>
                <c:pt idx="4">
                  <c:v>79.3</c:v>
                </c:pt>
              </c:numCache>
            </c:numRef>
          </c:val>
        </c:ser>
        <c:ser>
          <c:idx val="1"/>
          <c:order val="1"/>
          <c:tx>
            <c:strRef>
              <c:f>'2012 vývoj měs.ČT1'!$J$2</c:f>
              <c:strCache>
                <c:ptCount val="1"/>
                <c:pt idx="0">
                  <c:v>ČT2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měs.ČT1'!$H$3:$H$7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měs.ČT1'!$J$3:$J$7</c:f>
              <c:numCache>
                <c:formatCode>0.0</c:formatCode>
                <c:ptCount val="5"/>
                <c:pt idx="0">
                  <c:v>81.8</c:v>
                </c:pt>
                <c:pt idx="1">
                  <c:v>84.9</c:v>
                </c:pt>
                <c:pt idx="2">
                  <c:v>82.808030803080044</c:v>
                </c:pt>
                <c:pt idx="3">
                  <c:v>82.4</c:v>
                </c:pt>
                <c:pt idx="4">
                  <c:v>81.599999999999994</c:v>
                </c:pt>
              </c:numCache>
            </c:numRef>
          </c:val>
        </c:ser>
        <c:ser>
          <c:idx val="2"/>
          <c:order val="2"/>
          <c:tx>
            <c:strRef>
              <c:f>'2012 vývoj měs.ČT1'!$K$2</c:f>
              <c:strCache>
                <c:ptCount val="1"/>
                <c:pt idx="0">
                  <c:v>ČT24</c:v>
                </c:pt>
              </c:strCache>
            </c:strRef>
          </c:tx>
          <c:spPr>
            <a:solidFill>
              <a:srgbClr val="F96307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měs.ČT1'!$H$3:$H$7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měs.ČT1'!$K$3:$K$7</c:f>
              <c:numCache>
                <c:formatCode>0.0</c:formatCode>
                <c:ptCount val="5"/>
                <c:pt idx="0">
                  <c:v>68.8</c:v>
                </c:pt>
                <c:pt idx="1">
                  <c:v>68.5</c:v>
                </c:pt>
                <c:pt idx="2">
                  <c:v>68.5</c:v>
                </c:pt>
                <c:pt idx="3">
                  <c:v>70.3</c:v>
                </c:pt>
                <c:pt idx="4">
                  <c:v>70.599999999999994</c:v>
                </c:pt>
              </c:numCache>
            </c:numRef>
          </c:val>
        </c:ser>
        <c:ser>
          <c:idx val="3"/>
          <c:order val="3"/>
          <c:tx>
            <c:strRef>
              <c:f>'2012 vývoj měs.ČT1'!$L$2</c:f>
              <c:strCache>
                <c:ptCount val="1"/>
                <c:pt idx="0">
                  <c:v>ČT4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měs.ČT1'!$H$3:$H$7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měs.ČT1'!$L$3:$L$7</c:f>
              <c:numCache>
                <c:formatCode>0.0</c:formatCode>
                <c:ptCount val="5"/>
                <c:pt idx="0">
                  <c:v>3.6</c:v>
                </c:pt>
                <c:pt idx="1">
                  <c:v>3</c:v>
                </c:pt>
                <c:pt idx="2">
                  <c:v>4.4000000000000004</c:v>
                </c:pt>
                <c:pt idx="3">
                  <c:v>5.2</c:v>
                </c:pt>
                <c:pt idx="4">
                  <c:v>3.1</c:v>
                </c:pt>
              </c:numCache>
            </c:numRef>
          </c:val>
        </c:ser>
        <c:ser>
          <c:idx val="4"/>
          <c:order val="4"/>
          <c:tx>
            <c:strRef>
              <c:f>'2012 vývoj měs.ČT1'!$M$2</c:f>
              <c:strCache>
                <c:ptCount val="1"/>
                <c:pt idx="0">
                  <c:v>Celk.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měs.ČT1'!$H$3:$H$7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měs.ČT1'!$M$3:$M$7</c:f>
              <c:numCache>
                <c:formatCode>0.0</c:formatCode>
                <c:ptCount val="5"/>
                <c:pt idx="0">
                  <c:v>64.900000000000006</c:v>
                </c:pt>
                <c:pt idx="1">
                  <c:v>65.599999999999994</c:v>
                </c:pt>
                <c:pt idx="2">
                  <c:v>66.2</c:v>
                </c:pt>
                <c:pt idx="3">
                  <c:v>66.3</c:v>
                </c:pt>
                <c:pt idx="4">
                  <c:v>66.900000000000006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box"/>
        <c:axId val="92856320"/>
        <c:axId val="92857856"/>
        <c:axId val="0"/>
      </c:bar3DChart>
      <c:catAx>
        <c:axId val="92856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cs-CZ"/>
          </a:p>
        </c:txPr>
        <c:crossAx val="92857856"/>
        <c:crosses val="autoZero"/>
        <c:auto val="1"/>
        <c:lblAlgn val="ctr"/>
        <c:lblOffset val="100"/>
        <c:noMultiLvlLbl val="0"/>
      </c:catAx>
      <c:valAx>
        <c:axId val="92857856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2856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'2012 vývoj měs.ČT1'!$P$2</c:f>
              <c:strCache>
                <c:ptCount val="1"/>
                <c:pt idx="0">
                  <c:v>ČT1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txPr>
              <a:bodyPr/>
              <a:lstStyle/>
              <a:p>
                <a:pPr>
                  <a:defRPr sz="15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měs.ČT1'!$O$3:$O$7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měs.ČT1'!$P$3:$P$7</c:f>
              <c:numCache>
                <c:formatCode>0.0</c:formatCode>
                <c:ptCount val="5"/>
                <c:pt idx="0">
                  <c:v>1.8</c:v>
                </c:pt>
                <c:pt idx="1">
                  <c:v>2</c:v>
                </c:pt>
                <c:pt idx="2">
                  <c:v>2.7</c:v>
                </c:pt>
                <c:pt idx="3">
                  <c:v>3.2</c:v>
                </c:pt>
                <c:pt idx="4">
                  <c:v>3.3</c:v>
                </c:pt>
              </c:numCache>
            </c:numRef>
          </c:val>
        </c:ser>
        <c:ser>
          <c:idx val="1"/>
          <c:order val="1"/>
          <c:tx>
            <c:strRef>
              <c:f>'2012 vývoj měs.ČT1'!$Q$2</c:f>
              <c:strCache>
                <c:ptCount val="1"/>
                <c:pt idx="0">
                  <c:v>ČT2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měs.ČT1'!$O$3:$O$7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měs.ČT1'!$Q$3:$Q$7</c:f>
              <c:numCache>
                <c:formatCode>0.0</c:formatCode>
                <c:ptCount val="5"/>
                <c:pt idx="0">
                  <c:v>1.8</c:v>
                </c:pt>
                <c:pt idx="1">
                  <c:v>1.9000000000000001</c:v>
                </c:pt>
                <c:pt idx="2">
                  <c:v>2.7502750275027505</c:v>
                </c:pt>
                <c:pt idx="3">
                  <c:v>3</c:v>
                </c:pt>
                <c:pt idx="4">
                  <c:v>3.4</c:v>
                </c:pt>
              </c:numCache>
            </c:numRef>
          </c:val>
        </c:ser>
        <c:ser>
          <c:idx val="2"/>
          <c:order val="2"/>
          <c:tx>
            <c:strRef>
              <c:f>'2012 vývoj měs.ČT1'!$R$2</c:f>
              <c:strCache>
                <c:ptCount val="1"/>
                <c:pt idx="0">
                  <c:v>ČT24</c:v>
                </c:pt>
              </c:strCache>
            </c:strRef>
          </c:tx>
          <c:spPr>
            <a:solidFill>
              <a:srgbClr val="F96307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měs.ČT1'!$O$3:$O$7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měs.ČT1'!$R$3:$R$7</c:f>
              <c:numCache>
                <c:formatCode>0.0</c:formatCode>
                <c:ptCount val="5"/>
                <c:pt idx="0">
                  <c:v>4.2</c:v>
                </c:pt>
                <c:pt idx="1">
                  <c:v>4.0999999999999996</c:v>
                </c:pt>
                <c:pt idx="2">
                  <c:v>4.3</c:v>
                </c:pt>
                <c:pt idx="3">
                  <c:v>3.4</c:v>
                </c:pt>
                <c:pt idx="4">
                  <c:v>4</c:v>
                </c:pt>
              </c:numCache>
            </c:numRef>
          </c:val>
        </c:ser>
        <c:ser>
          <c:idx val="3"/>
          <c:order val="3"/>
          <c:tx>
            <c:strRef>
              <c:f>'2012 vývoj měs.ČT1'!$S$2</c:f>
              <c:strCache>
                <c:ptCount val="1"/>
                <c:pt idx="0">
                  <c:v>ČT4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měs.ČT1'!$O$3:$O$7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měs.ČT1'!$S$3:$S$7</c:f>
              <c:numCache>
                <c:formatCode>0.0</c:formatCode>
                <c:ptCount val="5"/>
                <c:pt idx="0">
                  <c:v>1.2</c:v>
                </c:pt>
                <c:pt idx="1">
                  <c:v>1.4</c:v>
                </c:pt>
                <c:pt idx="2">
                  <c:v>1.5</c:v>
                </c:pt>
                <c:pt idx="3">
                  <c:v>1.1000000000000001</c:v>
                </c:pt>
                <c:pt idx="4">
                  <c:v>2.1</c:v>
                </c:pt>
              </c:numCache>
            </c:numRef>
          </c:val>
        </c:ser>
        <c:ser>
          <c:idx val="4"/>
          <c:order val="4"/>
          <c:tx>
            <c:strRef>
              <c:f>'2012 vývoj měs.ČT1'!$T$2</c:f>
              <c:strCache>
                <c:ptCount val="1"/>
                <c:pt idx="0">
                  <c:v>Celk.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5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'2012 vývoj měs.ČT1'!$O$3:$O$7</c:f>
              <c:strCache>
                <c:ptCount val="5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</c:strCache>
            </c:strRef>
          </c:cat>
          <c:val>
            <c:numRef>
              <c:f>'2012 vývoj měs.ČT1'!$T$3:$T$7</c:f>
              <c:numCache>
                <c:formatCode>0.0</c:formatCode>
                <c:ptCount val="5"/>
                <c:pt idx="0">
                  <c:v>2.6</c:v>
                </c:pt>
                <c:pt idx="1">
                  <c:v>2.6</c:v>
                </c:pt>
                <c:pt idx="2">
                  <c:v>2.9</c:v>
                </c:pt>
                <c:pt idx="3">
                  <c:v>2.9</c:v>
                </c:pt>
                <c:pt idx="4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box"/>
        <c:axId val="93232512"/>
        <c:axId val="93242496"/>
        <c:axId val="0"/>
      </c:bar3DChart>
      <c:catAx>
        <c:axId val="93232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cs-CZ"/>
          </a:p>
        </c:txPr>
        <c:crossAx val="93242496"/>
        <c:crosses val="autoZero"/>
        <c:auto val="1"/>
        <c:lblAlgn val="ctr"/>
        <c:lblOffset val="100"/>
        <c:noMultiLvlLbl val="0"/>
      </c:catAx>
      <c:valAx>
        <c:axId val="93242496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32325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1538"/>
            <a:ext cx="5438775" cy="4435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46400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61488"/>
            <a:ext cx="2946400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B7CE56F-265D-49EA-8B2E-459659832F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4397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285774-4FF5-4355-942E-719D33870655}" type="slidenum">
              <a:rPr lang="cs-CZ" smtClean="0">
                <a:latin typeface="Arial" charset="0"/>
              </a:rPr>
              <a:pPr/>
              <a:t>1</a:t>
            </a:fld>
            <a:endParaRPr lang="cs-CZ" smtClean="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BAB02-5866-48E1-B84E-6EC23A61B8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FA82-0DD5-49C6-BAC3-44B65AF8E3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F5A39-AC84-4FCE-8CBB-4BFE1A6AB63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43AAC-B8A2-4D8C-8E1D-62F1565612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A0665-703A-4028-8191-4219A7E4FE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3A15D-3251-42B2-98F5-C43CE43F90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2C08C-C24A-4891-92BC-9C0B6FB1D7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E00EC-AD2E-4CD1-8F9E-EDECAA2ED8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18EE0-8B5C-47E9-996F-3373F32AF4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9046B-72CE-4B87-BC4A-14A7A49FD2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90E03-471D-4E32-A4F2-ADF500F369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382CB-4AAA-4C0C-9971-08BDC32B76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CAC58-4D13-4405-91FA-F72E556A3C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92CBC-D697-4F18-BA1F-E44AFA8D3B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BCF69-9F77-4FAC-8F14-8DEE4D86A8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1B1C0-F368-4C41-97E0-EC921D7484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D326-4BE9-4668-943C-A5AD2609FF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817E5-0E14-421F-874F-04B73D0FC3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C84FA-CAB2-4499-A581-B95B6AD15A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A248B-BA5A-4244-BB53-25F090B2F0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CA87-904A-4B24-8223-87B5AD3FAE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1D195-7988-42A5-8C4C-61B6F88534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E924AB9-D87D-4855-B61F-79BA00EA28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cs-CZ"/>
              <a:t>Česká televize, květen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77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B73F339-2309-4B1E-830D-B8F52DB3D2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662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620713"/>
            <a:ext cx="62769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15"/>
          <p:cNvSpPr>
            <a:spLocks noChangeArrowheads="1"/>
          </p:cNvSpPr>
          <p:nvPr/>
        </p:nvSpPr>
        <p:spPr bwMode="auto">
          <a:xfrm>
            <a:off x="654050" y="2459038"/>
            <a:ext cx="7805738" cy="3384550"/>
          </a:xfrm>
          <a:prstGeom prst="roundRect">
            <a:avLst>
              <a:gd name="adj" fmla="val 9792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lIns="91431" tIns="45716" rIns="91431" bIns="45716" anchor="ctr"/>
          <a:lstStyle/>
          <a:p>
            <a:pPr marL="1588" indent="-1588" algn="ctr" defTabSz="258763">
              <a:tabLst>
                <a:tab pos="0" algn="l"/>
              </a:tabLst>
            </a:pPr>
            <a:r>
              <a:rPr lang="cs-CZ" sz="3200" b="1">
                <a:solidFill>
                  <a:schemeClr val="bg1"/>
                </a:solidFill>
              </a:rPr>
              <a:t>Výrobní, technické a právní aspekty opatřování pořadů titulky pro osoby se sluchovým postižením</a:t>
            </a:r>
          </a:p>
          <a:p>
            <a:pPr marL="1588" indent="-1588" algn="ctr" defTabSz="258763">
              <a:tabLst>
                <a:tab pos="0" algn="l"/>
              </a:tabLst>
            </a:pPr>
            <a:endParaRPr lang="cs-CZ" sz="2800" b="1">
              <a:solidFill>
                <a:schemeClr val="bg1"/>
              </a:solidFill>
            </a:endParaRPr>
          </a:p>
          <a:p>
            <a:pPr marL="1588" indent="-1588" algn="ctr" defTabSz="258763">
              <a:tabLst>
                <a:tab pos="0" algn="l"/>
              </a:tabLst>
            </a:pPr>
            <a:endParaRPr lang="cs-CZ" sz="2800" b="1">
              <a:solidFill>
                <a:schemeClr val="bg1"/>
              </a:solidFill>
            </a:endParaRPr>
          </a:p>
          <a:p>
            <a:pPr marL="1588" indent="-1588" algn="ctr" defTabSz="258763">
              <a:tabLst>
                <a:tab pos="0" algn="l"/>
              </a:tabLst>
            </a:pPr>
            <a:r>
              <a:rPr lang="cs-CZ" sz="2800" b="1">
                <a:solidFill>
                  <a:schemeClr val="bg1"/>
                </a:solidFill>
              </a:rPr>
              <a:t> </a:t>
            </a:r>
            <a:r>
              <a:rPr lang="cs-CZ" sz="2600" b="1">
                <a:solidFill>
                  <a:schemeClr val="bg1"/>
                </a:solidFill>
              </a:rPr>
              <a:t>14. června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 txBox="1">
            <a:spLocks noChangeArrowheads="1"/>
          </p:cNvSpPr>
          <p:nvPr/>
        </p:nvSpPr>
        <p:spPr bwMode="auto">
          <a:xfrm>
            <a:off x="1538288" y="274638"/>
            <a:ext cx="7354887" cy="94456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cs-CZ" sz="1800" b="1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cs-CZ" sz="2600" b="1">
                <a:solidFill>
                  <a:schemeClr val="bg1"/>
                </a:solidFill>
                <a:cs typeface="Arial" charset="0"/>
              </a:rPr>
              <a:t>Znakový jazyk - leden až květen 2012</a:t>
            </a:r>
          </a:p>
        </p:txBody>
      </p:sp>
      <p:pic>
        <p:nvPicPr>
          <p:cNvPr id="36866" name="Picture 2" descr="CT2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4163"/>
            <a:ext cx="9366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467544" y="1628800"/>
          <a:ext cx="82809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 txBox="1">
            <a:spLocks noChangeArrowheads="1"/>
          </p:cNvSpPr>
          <p:nvPr/>
        </p:nvSpPr>
        <p:spPr bwMode="auto">
          <a:xfrm>
            <a:off x="1187450" y="274638"/>
            <a:ext cx="7705725" cy="9223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 dirty="0">
                <a:solidFill>
                  <a:schemeClr val="bg1"/>
                </a:solidFill>
                <a:cs typeface="Arial" charset="0"/>
              </a:rPr>
              <a:t>Shrnutí </a:t>
            </a:r>
            <a:r>
              <a:rPr lang="cs-CZ" sz="2800" b="1" dirty="0" smtClean="0">
                <a:solidFill>
                  <a:schemeClr val="bg1"/>
                </a:solidFill>
                <a:cs typeface="Arial" charset="0"/>
              </a:rPr>
              <a:t>do roku 2011</a:t>
            </a:r>
            <a:endParaRPr lang="cs-CZ" sz="28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3789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ovéPole 7"/>
          <p:cNvSpPr txBox="1">
            <a:spLocks noChangeArrowheads="1"/>
          </p:cNvSpPr>
          <p:nvPr/>
        </p:nvSpPr>
        <p:spPr bwMode="auto">
          <a:xfrm>
            <a:off x="534988" y="1628775"/>
            <a:ext cx="8353425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 smtClean="0"/>
              <a:t>ČT1 dlouhodobě  plní od roku 2003  70%  kvótu titulků </a:t>
            </a:r>
            <a:r>
              <a:rPr lang="cs-CZ" sz="2100" b="1" dirty="0"/>
              <a:t>a </a:t>
            </a:r>
            <a:r>
              <a:rPr lang="cs-CZ" sz="2100" b="1" dirty="0" smtClean="0"/>
              <a:t> znakového </a:t>
            </a:r>
            <a:r>
              <a:rPr lang="cs-CZ" sz="2100" b="1" dirty="0"/>
              <a:t>jazyka  </a:t>
            </a:r>
          </a:p>
          <a:p>
            <a:pPr marL="457200" indent="-457200"/>
            <a:endParaRPr lang="cs-CZ" sz="2100" b="1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ČT2 plní </a:t>
            </a:r>
            <a:r>
              <a:rPr lang="cs-CZ" sz="2100" b="1" dirty="0" smtClean="0"/>
              <a:t> od roku 2009  70% kvótu </a:t>
            </a:r>
            <a:r>
              <a:rPr lang="cs-CZ" sz="2100" b="1" dirty="0"/>
              <a:t>titulků a </a:t>
            </a:r>
            <a:r>
              <a:rPr lang="cs-CZ" sz="2100" b="1" dirty="0" smtClean="0"/>
              <a:t>znakového jazyka ( do roku 2009 měla ČT2 jiný charakter pořadů – sport)</a:t>
            </a:r>
            <a:endParaRPr lang="cs-CZ" sz="2100" b="1" dirty="0"/>
          </a:p>
          <a:p>
            <a:pPr marL="457200" indent="-457200">
              <a:buSzPct val="125000"/>
            </a:pPr>
            <a:endParaRPr lang="cs-CZ" sz="2100" b="1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ČT24 </a:t>
            </a:r>
            <a:r>
              <a:rPr lang="cs-CZ" sz="2100" b="1" dirty="0" smtClean="0"/>
              <a:t>splnila v roce 2011  </a:t>
            </a:r>
            <a:r>
              <a:rPr lang="cs-CZ" sz="2100" b="1" dirty="0"/>
              <a:t>kvótu </a:t>
            </a:r>
            <a:r>
              <a:rPr lang="cs-CZ" sz="2100" b="1" dirty="0" smtClean="0"/>
              <a:t> znakového jazyka  a ke kvótě titulků se přiblížila (68,2)</a:t>
            </a:r>
          </a:p>
          <a:p>
            <a:pPr>
              <a:buSzPct val="125000"/>
            </a:pPr>
            <a:endParaRPr lang="cs-CZ" sz="2100" b="1" dirty="0" smtClean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 smtClean="0"/>
              <a:t>ČT4 </a:t>
            </a:r>
            <a:r>
              <a:rPr lang="cs-CZ" sz="2100" b="1" dirty="0">
                <a:solidFill>
                  <a:srgbClr val="C00000"/>
                </a:solidFill>
              </a:rPr>
              <a:t>NEPLNÍ</a:t>
            </a:r>
            <a:r>
              <a:rPr lang="cs-CZ" sz="2100" b="1" dirty="0"/>
              <a:t> kvótu </a:t>
            </a:r>
            <a:r>
              <a:rPr lang="cs-CZ" sz="2100" b="1" dirty="0" smtClean="0"/>
              <a:t>titulků (kvůli sportovnímu charakteru kanálu) ani kvótu znakového jazyka</a:t>
            </a:r>
            <a:endParaRPr lang="cs-CZ" sz="2100" b="1" dirty="0"/>
          </a:p>
          <a:p>
            <a:pPr marL="457200" indent="-457200">
              <a:buSzPct val="125000"/>
            </a:pPr>
            <a:endParaRPr lang="cs-CZ" sz="2100" b="1" dirty="0"/>
          </a:p>
        </p:txBody>
      </p:sp>
    </p:spTree>
    <p:extLst>
      <p:ext uri="{BB962C8B-B14F-4D97-AF65-F5344CB8AC3E}">
        <p14:creationId xmlns:p14="http://schemas.microsoft.com/office/powerpoint/2010/main" val="2665264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 txBox="1">
            <a:spLocks noChangeArrowheads="1"/>
          </p:cNvSpPr>
          <p:nvPr/>
        </p:nvSpPr>
        <p:spPr bwMode="auto">
          <a:xfrm>
            <a:off x="1187450" y="274638"/>
            <a:ext cx="7705725" cy="9223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 dirty="0">
                <a:solidFill>
                  <a:schemeClr val="bg1"/>
                </a:solidFill>
                <a:cs typeface="Arial" charset="0"/>
              </a:rPr>
              <a:t>Shrnutí - rok 2012</a:t>
            </a:r>
          </a:p>
        </p:txBody>
      </p:sp>
      <p:pic>
        <p:nvPicPr>
          <p:cNvPr id="3789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ovéPole 7"/>
          <p:cNvSpPr txBox="1">
            <a:spLocks noChangeArrowheads="1"/>
          </p:cNvSpPr>
          <p:nvPr/>
        </p:nvSpPr>
        <p:spPr bwMode="auto">
          <a:xfrm>
            <a:off x="534988" y="1628775"/>
            <a:ext cx="83534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ČT1 plní </a:t>
            </a:r>
            <a:r>
              <a:rPr lang="cs-CZ" sz="2100" b="1" dirty="0" smtClean="0"/>
              <a:t>kvóty </a:t>
            </a:r>
            <a:r>
              <a:rPr lang="cs-CZ" sz="2100" b="1" dirty="0"/>
              <a:t>titulků </a:t>
            </a:r>
            <a:r>
              <a:rPr lang="cs-CZ" sz="2100" b="1" dirty="0" smtClean="0"/>
              <a:t>i znakového </a:t>
            </a:r>
            <a:r>
              <a:rPr lang="cs-CZ" sz="2100" b="1" dirty="0"/>
              <a:t>jazyka  </a:t>
            </a:r>
          </a:p>
          <a:p>
            <a:pPr marL="457200" indent="-457200"/>
            <a:endParaRPr lang="cs-CZ" sz="2100" b="1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ČT2 plní kvótu titulků a od března i kvótu znakového jazyka</a:t>
            </a:r>
          </a:p>
          <a:p>
            <a:pPr marL="457200" indent="-457200">
              <a:buSzPct val="125000"/>
            </a:pPr>
            <a:endParaRPr lang="cs-CZ" sz="2100" b="1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ČT24 plní kvótu titulků a od </a:t>
            </a:r>
            <a:r>
              <a:rPr lang="cs-CZ" sz="2100" b="1" dirty="0" smtClean="0"/>
              <a:t>dubna </a:t>
            </a:r>
            <a:r>
              <a:rPr lang="cs-CZ" sz="2100" b="1" dirty="0"/>
              <a:t>i kvótu znakového jazyka</a:t>
            </a:r>
            <a:br>
              <a:rPr lang="cs-CZ" sz="2100" b="1" dirty="0"/>
            </a:br>
            <a:endParaRPr lang="cs-CZ" sz="2100" b="1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100" b="1" dirty="0"/>
              <a:t>ČT4 </a:t>
            </a:r>
            <a:r>
              <a:rPr lang="cs-CZ" sz="2100" b="1" dirty="0">
                <a:solidFill>
                  <a:srgbClr val="C00000"/>
                </a:solidFill>
              </a:rPr>
              <a:t>NEPLNÍ</a:t>
            </a:r>
            <a:r>
              <a:rPr lang="cs-CZ" sz="2100" b="1" dirty="0"/>
              <a:t> kvótu titulků, v květnu splnila kvótu </a:t>
            </a:r>
            <a:r>
              <a:rPr lang="cs-CZ" sz="2100" b="1" dirty="0" smtClean="0"/>
              <a:t> </a:t>
            </a:r>
            <a:r>
              <a:rPr lang="cs-CZ" sz="2100" b="1" dirty="0"/>
              <a:t>pro znakový jazyk</a:t>
            </a:r>
          </a:p>
          <a:p>
            <a:pPr marL="457200" indent="-457200">
              <a:buSzPct val="125000"/>
            </a:pPr>
            <a:endParaRPr lang="cs-CZ" sz="2100" b="1" dirty="0"/>
          </a:p>
          <a:p>
            <a:pPr marL="457200" indent="-457200">
              <a:buSzPct val="125000"/>
            </a:pPr>
            <a:r>
              <a:rPr lang="cs-CZ" sz="2100" b="1" dirty="0"/>
              <a:t>ČT v součtu všech kanálů </a:t>
            </a:r>
            <a:r>
              <a:rPr lang="cs-CZ" sz="2100" b="1" dirty="0">
                <a:solidFill>
                  <a:srgbClr val="C00000"/>
                </a:solidFill>
              </a:rPr>
              <a:t>PLNÍ</a:t>
            </a:r>
            <a:r>
              <a:rPr lang="cs-CZ" sz="2100" dirty="0">
                <a:solidFill>
                  <a:srgbClr val="C00000"/>
                </a:solidFill>
              </a:rPr>
              <a:t> povinná 2 % znakového jazyka </a:t>
            </a:r>
            <a:r>
              <a:rPr lang="cs-CZ" sz="2100" b="1" dirty="0">
                <a:solidFill>
                  <a:srgbClr val="C00000"/>
                </a:solidFill>
              </a:rPr>
              <a:t>a překračuje</a:t>
            </a:r>
            <a:r>
              <a:rPr lang="cs-CZ" sz="2100" dirty="0">
                <a:solidFill>
                  <a:srgbClr val="C00000"/>
                </a:solidFill>
              </a:rPr>
              <a:t> je o 1,4 %. </a:t>
            </a:r>
            <a:r>
              <a:rPr lang="cs-CZ" sz="2100" dirty="0"/>
              <a:t>K 70 % titulků </a:t>
            </a:r>
            <a:r>
              <a:rPr lang="cs-CZ" sz="2100" b="1" dirty="0">
                <a:solidFill>
                  <a:srgbClr val="C00000"/>
                </a:solidFill>
              </a:rPr>
              <a:t>se blíží </a:t>
            </a:r>
            <a:r>
              <a:rPr lang="cs-CZ" sz="2100" dirty="0"/>
              <a:t>(v květnu 66,9 %).</a:t>
            </a:r>
            <a:br>
              <a:rPr lang="cs-CZ" sz="2100" dirty="0"/>
            </a:br>
            <a:endParaRPr lang="cs-CZ" sz="2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Nadpis 1"/>
          <p:cNvSpPr>
            <a:spLocks noGrp="1"/>
          </p:cNvSpPr>
          <p:nvPr>
            <p:ph type="title"/>
          </p:nvPr>
        </p:nvSpPr>
        <p:spPr>
          <a:xfrm>
            <a:off x="1563688" y="260350"/>
            <a:ext cx="7329487" cy="944563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800" b="1" smtClean="0">
                <a:solidFill>
                  <a:schemeClr val="bg1"/>
                </a:solidFill>
                <a:cs typeface="Arial" charset="0"/>
              </a:rPr>
              <a:t>Současné technologické možnosti výroby</a:t>
            </a:r>
          </a:p>
        </p:txBody>
      </p:sp>
      <p:sp>
        <p:nvSpPr>
          <p:cNvPr id="38914" name="Zástupný symbol pro obsah 2"/>
          <p:cNvSpPr>
            <a:spLocks noGrp="1"/>
          </p:cNvSpPr>
          <p:nvPr>
            <p:ph idx="1"/>
          </p:nvPr>
        </p:nvSpPr>
        <p:spPr>
          <a:xfrm>
            <a:off x="684213" y="1844675"/>
            <a:ext cx="8064500" cy="3960813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předvyrobené skryté titulky (u pořadů převyrobených)</a:t>
            </a:r>
          </a:p>
          <a:p>
            <a:pPr eaLnBrk="1" hangingPunct="1">
              <a:buSzPct val="130000"/>
            </a:pPr>
            <a:endParaRPr lang="cs-CZ" sz="10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živé skryté titulky (u pořadů vysílaných živě)</a:t>
            </a:r>
          </a:p>
          <a:p>
            <a:pPr eaLnBrk="1" hangingPunct="1">
              <a:buSzPct val="130000"/>
            </a:pPr>
            <a:endParaRPr lang="cs-CZ" sz="10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automatizované živé skryté titulky</a:t>
            </a:r>
          </a:p>
          <a:p>
            <a:pPr eaLnBrk="1" hangingPunct="1">
              <a:buSzPct val="130000"/>
            </a:pPr>
            <a:endParaRPr lang="cs-CZ" sz="10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automatizované živé skryté titulky s využitím stínového mluvčího</a:t>
            </a:r>
            <a:endParaRPr lang="cs-CZ" sz="1000" smtClean="0">
              <a:cs typeface="Arial" charset="0"/>
            </a:endParaRPr>
          </a:p>
          <a:p>
            <a:pPr eaLnBrk="1" hangingPunct="1">
              <a:buSzPct val="130000"/>
              <a:buFontTx/>
              <a:buNone/>
            </a:pPr>
            <a:endParaRPr lang="cs-CZ" sz="10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titulky v obraze</a:t>
            </a:r>
          </a:p>
          <a:p>
            <a:pPr eaLnBrk="1" hangingPunct="1">
              <a:buSzPct val="130000"/>
            </a:pPr>
            <a:endParaRPr lang="cs-CZ" sz="10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tlumočník znakového jazyka v obraze</a:t>
            </a:r>
          </a:p>
          <a:p>
            <a:pPr eaLnBrk="1" hangingPunct="1"/>
            <a:endParaRPr lang="cs-CZ" smtClean="0">
              <a:cs typeface="Arial" charset="0"/>
            </a:endParaRPr>
          </a:p>
        </p:txBody>
      </p:sp>
      <p:pic>
        <p:nvPicPr>
          <p:cNvPr id="3891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Zástupný symbol pro obsah 2"/>
          <p:cNvSpPr>
            <a:spLocks noGrp="1"/>
          </p:cNvSpPr>
          <p:nvPr>
            <p:ph idx="1"/>
          </p:nvPr>
        </p:nvSpPr>
        <p:spPr>
          <a:xfrm>
            <a:off x="669925" y="1916113"/>
            <a:ext cx="8229600" cy="4248150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výroba u všech </a:t>
            </a:r>
            <a:r>
              <a:rPr lang="cs-CZ" sz="2200" dirty="0" err="1" smtClean="0">
                <a:cs typeface="Arial" charset="0"/>
              </a:rPr>
              <a:t>předvyrobených</a:t>
            </a:r>
            <a:r>
              <a:rPr lang="cs-CZ" sz="2200" dirty="0" smtClean="0">
                <a:cs typeface="Arial" charset="0"/>
              </a:rPr>
              <a:t> pořadů, pokud to časový harmonogram výroby a povaha žánru dovolí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soubor se skrytými titulky vzniká po ukončení schvalovacího procesu pořadu 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soubor se skrytými titulky je ve vysílacím systému PROVYS přiřazen k danému pořadu a následně s ním automaticky odvysílán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vysílání off-line</a:t>
            </a:r>
          </a:p>
        </p:txBody>
      </p:sp>
      <p:sp>
        <p:nvSpPr>
          <p:cNvPr id="39938" name="Nadpis 1"/>
          <p:cNvSpPr txBox="1">
            <a:spLocks/>
          </p:cNvSpPr>
          <p:nvPr/>
        </p:nvSpPr>
        <p:spPr bwMode="auto">
          <a:xfrm>
            <a:off x="1563688" y="333375"/>
            <a:ext cx="7329487" cy="90328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Předvyrobené skryté titulky</a:t>
            </a:r>
          </a:p>
        </p:txBody>
      </p:sp>
      <p:pic>
        <p:nvPicPr>
          <p:cNvPr id="3993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964" y="4897698"/>
            <a:ext cx="2519958" cy="176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Zástupný symbol pro obsah 2"/>
          <p:cNvSpPr>
            <a:spLocks noGrp="1"/>
          </p:cNvSpPr>
          <p:nvPr>
            <p:ph idx="1"/>
          </p:nvPr>
        </p:nvSpPr>
        <p:spPr>
          <a:xfrm>
            <a:off x="755576" y="1444224"/>
            <a:ext cx="7704137" cy="3960812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zpravodajské relace</a:t>
            </a:r>
          </a:p>
          <a:p>
            <a:pPr eaLnBrk="1" hangingPunct="1">
              <a:buSzPct val="130000"/>
            </a:pPr>
            <a:endParaRPr lang="cs-CZ" sz="11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jednorázové významné politické a kulturní události, mimořádné zpravodajství</a:t>
            </a:r>
          </a:p>
          <a:p>
            <a:pPr eaLnBrk="1" hangingPunct="1">
              <a:buSzPct val="130000"/>
            </a:pPr>
            <a:endParaRPr lang="cs-CZ" sz="11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příprava probíhá v omezeném časovém úseku před vysíláním pořadu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skryté titulky odvysílány v průběhu vysílání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vysílání on-line (repríza + </a:t>
            </a:r>
            <a:r>
              <a:rPr lang="cs-CZ" sz="2200" dirty="0" err="1" smtClean="0">
                <a:cs typeface="Arial" charset="0"/>
              </a:rPr>
              <a:t>iVysílání</a:t>
            </a:r>
            <a:r>
              <a:rPr lang="cs-CZ" sz="2200" dirty="0" smtClean="0">
                <a:cs typeface="Arial" charset="0"/>
              </a:rPr>
              <a:t> off-line)</a:t>
            </a:r>
          </a:p>
        </p:txBody>
      </p:sp>
      <p:sp>
        <p:nvSpPr>
          <p:cNvPr id="40962" name="Nadpis 1"/>
          <p:cNvSpPr txBox="1">
            <a:spLocks/>
          </p:cNvSpPr>
          <p:nvPr/>
        </p:nvSpPr>
        <p:spPr bwMode="auto">
          <a:xfrm>
            <a:off x="1547813" y="260350"/>
            <a:ext cx="7272337" cy="94456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Živé skryté titulky</a:t>
            </a:r>
          </a:p>
        </p:txBody>
      </p:sp>
      <p:pic>
        <p:nvPicPr>
          <p:cNvPr id="4096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901570"/>
            <a:ext cx="2519958" cy="176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Zástupný symbol pro obsah 2"/>
          <p:cNvSpPr>
            <a:spLocks noGrp="1"/>
          </p:cNvSpPr>
          <p:nvPr>
            <p:ph idx="1"/>
          </p:nvPr>
        </p:nvSpPr>
        <p:spPr>
          <a:xfrm>
            <a:off x="684213" y="1916113"/>
            <a:ext cx="7869237" cy="3960812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automatický přepis mluveného slova do titulků </a:t>
            </a:r>
          </a:p>
          <a:p>
            <a:pPr eaLnBrk="1" hangingPunct="1">
              <a:buSzPct val="130000"/>
            </a:pPr>
            <a:endParaRPr lang="cs-CZ" sz="12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předpoklad hlasu jednoho mluvčího</a:t>
            </a:r>
          </a:p>
          <a:p>
            <a:pPr eaLnBrk="1" hangingPunct="1">
              <a:buSzPct val="130000"/>
            </a:pPr>
            <a:endParaRPr lang="cs-CZ" sz="12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nutná absence ruchů a podkresů</a:t>
            </a:r>
          </a:p>
          <a:p>
            <a:pPr eaLnBrk="1" hangingPunct="1">
              <a:buSzPct val="130000"/>
            </a:pPr>
            <a:endParaRPr lang="cs-CZ" sz="11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speciální slovník</a:t>
            </a:r>
          </a:p>
          <a:p>
            <a:pPr eaLnBrk="1" hangingPunct="1">
              <a:buSzPct val="130000"/>
            </a:pPr>
            <a:endParaRPr lang="cs-CZ" sz="11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v současné době využití u přenosů jednání Parlamentu ČR</a:t>
            </a:r>
          </a:p>
          <a:p>
            <a:pPr eaLnBrk="1" hangingPunct="1">
              <a:buSzPct val="130000"/>
            </a:pPr>
            <a:endParaRPr lang="cs-CZ" sz="11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vysílání on-line</a:t>
            </a:r>
          </a:p>
        </p:txBody>
      </p:sp>
      <p:sp>
        <p:nvSpPr>
          <p:cNvPr id="41986" name="Nadpis 1"/>
          <p:cNvSpPr txBox="1">
            <a:spLocks/>
          </p:cNvSpPr>
          <p:nvPr/>
        </p:nvSpPr>
        <p:spPr bwMode="auto">
          <a:xfrm>
            <a:off x="1563688" y="260350"/>
            <a:ext cx="7256462" cy="94456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Automatizované živé skryté titulky</a:t>
            </a:r>
          </a:p>
        </p:txBody>
      </p:sp>
      <p:pic>
        <p:nvPicPr>
          <p:cNvPr id="4198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901569"/>
            <a:ext cx="2519958" cy="176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sah 2"/>
          <p:cNvSpPr>
            <a:spLocks noGrp="1"/>
          </p:cNvSpPr>
          <p:nvPr>
            <p:ph idx="1"/>
          </p:nvPr>
        </p:nvSpPr>
        <p:spPr>
          <a:xfrm>
            <a:off x="684213" y="1484313"/>
            <a:ext cx="8229600" cy="4897437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varianta zmíněného systému automatizovaných živých skrytých titulků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implementován prvek stínového mluvčího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vhodné pro prostředí s několika řečníky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systém nezávislý na rušivých vlivech (ruchy, podkresy)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speciální slovník pro žánrové zaměření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využíván </a:t>
            </a:r>
            <a:r>
              <a:rPr lang="cs-CZ" sz="2200" dirty="0" smtClean="0">
                <a:cs typeface="Arial" charset="0"/>
              </a:rPr>
              <a:t>pro diskusní pořady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vysílání on-line (repríza off-line)</a:t>
            </a:r>
          </a:p>
        </p:txBody>
      </p:sp>
      <p:sp>
        <p:nvSpPr>
          <p:cNvPr id="43010" name="Nadpis 1"/>
          <p:cNvSpPr txBox="1">
            <a:spLocks/>
          </p:cNvSpPr>
          <p:nvPr/>
        </p:nvSpPr>
        <p:spPr bwMode="auto">
          <a:xfrm>
            <a:off x="1563688" y="260350"/>
            <a:ext cx="7256462" cy="94456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Automatizované živé skryté titulky</a:t>
            </a:r>
          </a:p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s využitím stínového mluvčího</a:t>
            </a:r>
          </a:p>
        </p:txBody>
      </p:sp>
      <p:pic>
        <p:nvPicPr>
          <p:cNvPr id="4301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2519958" cy="176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Zástupný symbol pro obsah 2"/>
          <p:cNvSpPr>
            <a:spLocks noGrp="1"/>
          </p:cNvSpPr>
          <p:nvPr>
            <p:ph idx="1"/>
          </p:nvPr>
        </p:nvSpPr>
        <p:spPr>
          <a:xfrm>
            <a:off x="684213" y="1844675"/>
            <a:ext cx="7786687" cy="3455988"/>
          </a:xfrm>
        </p:spPr>
        <p:txBody>
          <a:bodyPr/>
          <a:lstStyle/>
          <a:p>
            <a:pPr eaLnBrk="1" hangingPunct="1"/>
            <a:endParaRPr lang="cs-CZ" sz="28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překladové titulky k převzatým pořadům (dramatická, popř. dokumentární tvorba zahraniční provenience)</a:t>
            </a:r>
          </a:p>
          <a:p>
            <a:pPr eaLnBrk="1" hangingPunct="1">
              <a:buSzPct val="130000"/>
            </a:pPr>
            <a:endParaRPr lang="cs-CZ" sz="22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titulky implementovány v obraze</a:t>
            </a:r>
          </a:p>
          <a:p>
            <a:pPr eaLnBrk="1" hangingPunct="1">
              <a:buSzPct val="130000"/>
            </a:pPr>
            <a:endParaRPr lang="cs-CZ" sz="220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smtClean="0">
                <a:cs typeface="Arial" charset="0"/>
              </a:rPr>
              <a:t>vysílání off-line</a:t>
            </a:r>
          </a:p>
          <a:p>
            <a:pPr eaLnBrk="1" hangingPunct="1"/>
            <a:endParaRPr lang="cs-CZ" smtClean="0"/>
          </a:p>
        </p:txBody>
      </p:sp>
      <p:sp>
        <p:nvSpPr>
          <p:cNvPr id="44034" name="Nadpis 1"/>
          <p:cNvSpPr txBox="1">
            <a:spLocks/>
          </p:cNvSpPr>
          <p:nvPr/>
        </p:nvSpPr>
        <p:spPr bwMode="auto">
          <a:xfrm>
            <a:off x="1566863" y="287338"/>
            <a:ext cx="7253287" cy="94456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Titulky v obraze</a:t>
            </a:r>
          </a:p>
        </p:txBody>
      </p:sp>
      <p:pic>
        <p:nvPicPr>
          <p:cNvPr id="4403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81128"/>
            <a:ext cx="2699792" cy="194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7921625" cy="4249737"/>
          </a:xfrm>
        </p:spPr>
        <p:txBody>
          <a:bodyPr/>
          <a:lstStyle/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výřez s tlumočníkem znakového jazyka neslyšících v obraze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využití v pořadech určených obsahově divákům se sluchovým postižením, jako varianta nebo kde není možné nasadit skryté titulky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vysílání on-line</a:t>
            </a:r>
          </a:p>
          <a:p>
            <a:pPr eaLnBrk="1" hangingPunct="1">
              <a:buSzPct val="130000"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</a:pPr>
            <a:r>
              <a:rPr lang="cs-CZ" sz="2200" dirty="0" smtClean="0">
                <a:cs typeface="Arial" charset="0"/>
              </a:rPr>
              <a:t>vysílání off-line</a:t>
            </a:r>
          </a:p>
          <a:p>
            <a:pPr eaLnBrk="1" hangingPunct="1"/>
            <a:endParaRPr lang="cs-CZ" dirty="0" smtClean="0"/>
          </a:p>
        </p:txBody>
      </p:sp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1563688" y="285750"/>
            <a:ext cx="7256462" cy="944563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800" b="1" smtClean="0">
                <a:solidFill>
                  <a:schemeClr val="bg1"/>
                </a:solidFill>
                <a:cs typeface="Arial" charset="0"/>
              </a:rPr>
              <a:t>Tlumočník znakového jazyka v obraze</a:t>
            </a:r>
          </a:p>
        </p:txBody>
      </p:sp>
      <p:pic>
        <p:nvPicPr>
          <p:cNvPr id="4505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194745" cy="2394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62100" y="274638"/>
            <a:ext cx="7331075" cy="944562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800" b="1" smtClean="0">
                <a:solidFill>
                  <a:schemeClr val="bg1"/>
                </a:solidFill>
              </a:rPr>
              <a:t>Platná právní úprava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84313"/>
            <a:ext cx="8362950" cy="51133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SzPct val="150000"/>
            </a:pPr>
            <a:r>
              <a:rPr lang="cs-CZ" sz="1700" smtClean="0"/>
              <a:t>Povinnost České televize jakožto provozovatele vysílání ze zákona je opatřit </a:t>
            </a:r>
            <a:r>
              <a:rPr lang="cs-CZ" sz="1700" b="1" smtClean="0"/>
              <a:t>alespoň 70 % vysílaných pořadů</a:t>
            </a:r>
            <a:r>
              <a:rPr lang="cs-CZ" sz="1700" smtClean="0"/>
              <a:t> </a:t>
            </a:r>
            <a:r>
              <a:rPr lang="cs-CZ" sz="1700" b="1" smtClean="0"/>
              <a:t>skrytými nebo otevřenými titulky a</a:t>
            </a:r>
            <a:r>
              <a:rPr lang="cs-CZ" sz="1700" smtClean="0"/>
              <a:t> </a:t>
            </a:r>
            <a:r>
              <a:rPr lang="cs-CZ" sz="1700" b="1" smtClean="0"/>
              <a:t>alespoň 2 % vysílaných pořadů</a:t>
            </a:r>
            <a:r>
              <a:rPr lang="cs-CZ" sz="1700" smtClean="0"/>
              <a:t> </a:t>
            </a:r>
            <a:r>
              <a:rPr lang="cs-CZ" sz="1700" b="1" smtClean="0"/>
              <a:t>vyrobit v českém znakovém jazyce nebo simultánně tlumočit do českého znakového jazyka pro osoby se sluchovým postižením.</a:t>
            </a:r>
            <a:r>
              <a:rPr lang="cs-CZ" sz="1700" smtClean="0"/>
              <a:t> Plnění uvedené povinnost kontroluje Rada pro rozhlasové a televizní vysílání po skončení každého kalendářního roku, avšak v zákoně není stanovena povinnost podávat hlášení Radě RTV a ani není stanoveno období, za které se plnění uvedené povinnosti vyžaduje. Není rovněž jisté, zda příslušné procento se vztahuje k délce pořadů nebo k počtu pořadů.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cs-CZ" sz="1700" smtClean="0"/>
          </a:p>
          <a:p>
            <a:pPr algn="just" eaLnBrk="1" hangingPunct="1">
              <a:lnSpc>
                <a:spcPct val="80000"/>
              </a:lnSpc>
              <a:buSzPct val="150000"/>
            </a:pPr>
            <a:r>
              <a:rPr lang="cs-CZ" sz="1700" smtClean="0"/>
              <a:t>Tato povinnost je od roku 2001 rovněž součásti naplňování veřejné služby v oblasti televizního vysílání podle zákona o České televizi, a proto její plnění kontroluje Rada České televize a v rámci Výroční zprávy o činnosti České televize informuje každým rokem Poslaneckou sněmovnu.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cs-CZ" sz="1700" smtClean="0"/>
          </a:p>
          <a:p>
            <a:pPr algn="just" eaLnBrk="1" hangingPunct="1">
              <a:lnSpc>
                <a:spcPct val="80000"/>
              </a:lnSpc>
              <a:buSzPct val="150000"/>
            </a:pPr>
            <a:r>
              <a:rPr lang="cs-CZ" sz="1700" smtClean="0"/>
              <a:t>Česká televize vykazuje plnění povinností od roku 2001 u jednotlivých programů, nikoliv za vysílání jako celek. Česká televize sleduje plnění povinnost k počtu pořadů, nikoliv k jejich délce (části). O plnění povinnosti informuje po skončení každého kalendářního roku Radu pro rozhlasové a televizní vysílání a Radu České televize. </a:t>
            </a:r>
          </a:p>
          <a:p>
            <a:pPr eaLnBrk="1" hangingPunct="1">
              <a:lnSpc>
                <a:spcPct val="80000"/>
              </a:lnSpc>
            </a:pPr>
            <a:endParaRPr lang="cs-CZ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600" smtClean="0"/>
              <a:t>      </a:t>
            </a:r>
            <a:r>
              <a:rPr lang="cs-CZ" sz="1200" smtClean="0"/>
              <a:t>(zdroj: zák. č. 231/2001 Sb., zák. č. 483/1991 Sb., ročenky České televize, Výroční zprávy Rady České televize o činnosti České televize, Zpráva Rady České televize o činnosti a stavu vysílání za rok 2010.)</a:t>
            </a:r>
          </a:p>
        </p:txBody>
      </p:sp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13" y="1916113"/>
            <a:ext cx="4040187" cy="609600"/>
          </a:xfrm>
        </p:spPr>
        <p:txBody>
          <a:bodyPr/>
          <a:lstStyle/>
          <a:p>
            <a:pPr eaLnBrk="1" hangingPunct="1"/>
            <a:endParaRPr lang="cs-CZ" sz="3200" smtClean="0">
              <a:cs typeface="Arial" charset="0"/>
            </a:endParaRPr>
          </a:p>
          <a:p>
            <a:pPr eaLnBrk="1" hangingPunct="1"/>
            <a:r>
              <a:rPr lang="cs-CZ" sz="3200" smtClean="0">
                <a:solidFill>
                  <a:srgbClr val="0070C0"/>
                </a:solidFill>
                <a:cs typeface="Arial" charset="0"/>
              </a:rPr>
              <a:t>      </a:t>
            </a:r>
            <a:r>
              <a:rPr lang="cs-CZ" sz="2800" smtClean="0">
                <a:solidFill>
                  <a:srgbClr val="0070C0"/>
                </a:solidFill>
                <a:cs typeface="Arial" charset="0"/>
              </a:rPr>
              <a:t>technologie</a:t>
            </a:r>
          </a:p>
        </p:txBody>
      </p:sp>
      <p:sp>
        <p:nvSpPr>
          <p:cNvPr id="47106" name="Zástupný symbol pro text 3"/>
          <p:cNvSpPr>
            <a:spLocks noGrp="1"/>
          </p:cNvSpPr>
          <p:nvPr>
            <p:ph type="body" sz="quarter" idx="3"/>
          </p:nvPr>
        </p:nvSpPr>
        <p:spPr>
          <a:xfrm>
            <a:off x="4643438" y="1916113"/>
            <a:ext cx="3024187" cy="609600"/>
          </a:xfrm>
        </p:spPr>
        <p:txBody>
          <a:bodyPr/>
          <a:lstStyle/>
          <a:p>
            <a:pPr eaLnBrk="1" hangingPunct="1"/>
            <a:r>
              <a:rPr lang="cs-CZ" sz="2800" smtClean="0">
                <a:solidFill>
                  <a:srgbClr val="0070C0"/>
                </a:solidFill>
                <a:cs typeface="Arial" charset="0"/>
              </a:rPr>
              <a:t>        pořad 60´</a:t>
            </a:r>
          </a:p>
        </p:txBody>
      </p:sp>
      <p:sp>
        <p:nvSpPr>
          <p:cNvPr id="57347" name="Zástupný symbol pro obsah 4"/>
          <p:cNvSpPr>
            <a:spLocks noGrp="1"/>
          </p:cNvSpPr>
          <p:nvPr>
            <p:ph sz="quarter" idx="4294967295"/>
          </p:nvPr>
        </p:nvSpPr>
        <p:spPr>
          <a:xfrm>
            <a:off x="684213" y="2205038"/>
            <a:ext cx="4392612" cy="3921125"/>
          </a:xfrm>
        </p:spPr>
        <p:txBody>
          <a:bodyPr/>
          <a:lstStyle/>
          <a:p>
            <a:pPr eaLnBrk="1" hangingPunct="1">
              <a:defRPr/>
            </a:pPr>
            <a:endParaRPr lang="cs-CZ" sz="2800" dirty="0" smtClean="0">
              <a:cs typeface="Arial" charset="0"/>
            </a:endParaRPr>
          </a:p>
          <a:p>
            <a:pPr eaLnBrk="1" hangingPunct="1">
              <a:buSzPct val="130000"/>
              <a:defRPr/>
            </a:pPr>
            <a:r>
              <a:rPr lang="cs-CZ" sz="2200" dirty="0" smtClean="0">
                <a:cs typeface="Arial" charset="0"/>
              </a:rPr>
              <a:t>předvyrobené ST</a:t>
            </a:r>
          </a:p>
          <a:p>
            <a:pPr marL="0" indent="0" eaLnBrk="1" hangingPunct="1">
              <a:buSzPct val="130000"/>
              <a:buFontTx/>
              <a:buNone/>
              <a:defRPr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  <a:defRPr/>
            </a:pPr>
            <a:r>
              <a:rPr lang="cs-CZ" sz="2200" dirty="0" smtClean="0">
                <a:cs typeface="Arial" charset="0"/>
              </a:rPr>
              <a:t>živé ST	</a:t>
            </a:r>
          </a:p>
          <a:p>
            <a:pPr marL="0" indent="0" eaLnBrk="1" hangingPunct="1">
              <a:buSzPct val="130000"/>
              <a:buFontTx/>
              <a:buNone/>
              <a:defRPr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  <a:defRPr/>
            </a:pPr>
            <a:r>
              <a:rPr lang="cs-CZ" sz="2200" dirty="0" smtClean="0">
                <a:cs typeface="Arial" charset="0"/>
              </a:rPr>
              <a:t>automatizované ST</a:t>
            </a:r>
          </a:p>
          <a:p>
            <a:pPr marL="0" indent="0" eaLnBrk="1" hangingPunct="1">
              <a:buSzPct val="130000"/>
              <a:buFontTx/>
              <a:buNone/>
              <a:defRPr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  <a:defRPr/>
            </a:pPr>
            <a:r>
              <a:rPr lang="cs-CZ" sz="2200" dirty="0" smtClean="0">
                <a:cs typeface="Arial" charset="0"/>
              </a:rPr>
              <a:t>aut. ST stínový mluvčí</a:t>
            </a:r>
          </a:p>
          <a:p>
            <a:pPr marL="0" indent="0" eaLnBrk="1" hangingPunct="1">
              <a:buSzPct val="130000"/>
              <a:buFontTx/>
              <a:buNone/>
              <a:defRPr/>
            </a:pPr>
            <a:endParaRPr lang="cs-CZ" sz="1000" dirty="0" smtClean="0">
              <a:cs typeface="Arial" charset="0"/>
            </a:endParaRPr>
          </a:p>
          <a:p>
            <a:pPr eaLnBrk="1" hangingPunct="1">
              <a:buSzPct val="130000"/>
              <a:defRPr/>
            </a:pPr>
            <a:r>
              <a:rPr lang="cs-CZ" sz="2200" dirty="0" smtClean="0">
                <a:cs typeface="Arial" charset="0"/>
              </a:rPr>
              <a:t>tlumočník ZJ</a:t>
            </a:r>
          </a:p>
        </p:txBody>
      </p:sp>
      <p:sp>
        <p:nvSpPr>
          <p:cNvPr id="47108" name="Zástupný symbol pro obsah 5"/>
          <p:cNvSpPr>
            <a:spLocks noGrp="1"/>
          </p:cNvSpPr>
          <p:nvPr>
            <p:ph sz="quarter" idx="4294967295"/>
          </p:nvPr>
        </p:nvSpPr>
        <p:spPr>
          <a:xfrm>
            <a:off x="4643438" y="2205038"/>
            <a:ext cx="3600450" cy="3913187"/>
          </a:xfrm>
        </p:spPr>
        <p:txBody>
          <a:bodyPr/>
          <a:lstStyle/>
          <a:p>
            <a:pPr marL="914400" lvl="2" indent="0" eaLnBrk="1" hangingPunct="1">
              <a:buFontTx/>
              <a:buNone/>
            </a:pPr>
            <a:r>
              <a:rPr lang="cs-CZ" sz="2800" dirty="0" smtClean="0">
                <a:cs typeface="Arial" charset="0"/>
              </a:rPr>
              <a:t> </a:t>
            </a:r>
          </a:p>
          <a:p>
            <a:pPr marL="914400" lvl="2" indent="0" eaLnBrk="1" hangingPunct="1">
              <a:buFontTx/>
              <a:buNone/>
            </a:pPr>
            <a:r>
              <a:rPr lang="cs-CZ" sz="2200" dirty="0" smtClean="0">
                <a:cs typeface="Arial" charset="0"/>
              </a:rPr>
              <a:t>3000 </a:t>
            </a:r>
            <a:r>
              <a:rPr lang="cs-CZ" sz="2200" dirty="0" smtClean="0">
                <a:cs typeface="Arial" charset="0"/>
              </a:rPr>
              <a:t>Kč</a:t>
            </a:r>
          </a:p>
          <a:p>
            <a:pPr marL="914400" lvl="2" indent="0" eaLnBrk="1" hangingPunct="1">
              <a:buFontTx/>
              <a:buNone/>
            </a:pPr>
            <a:endParaRPr lang="cs-CZ" sz="1000" dirty="0" smtClean="0">
              <a:cs typeface="Arial" charset="0"/>
            </a:endParaRPr>
          </a:p>
          <a:p>
            <a:pPr marL="914400" lvl="2" indent="0" eaLnBrk="1" hangingPunct="1">
              <a:buFontTx/>
              <a:buNone/>
            </a:pPr>
            <a:r>
              <a:rPr lang="cs-CZ" sz="2200" dirty="0" smtClean="0">
                <a:cs typeface="Arial" charset="0"/>
              </a:rPr>
              <a:t>1500 </a:t>
            </a:r>
            <a:r>
              <a:rPr lang="cs-CZ" sz="2200" dirty="0" smtClean="0">
                <a:cs typeface="Arial" charset="0"/>
              </a:rPr>
              <a:t>Kč</a:t>
            </a:r>
            <a:endParaRPr lang="cs-CZ" sz="2200" dirty="0" smtClean="0">
              <a:cs typeface="Arial" charset="0"/>
            </a:endParaRPr>
          </a:p>
          <a:p>
            <a:pPr marL="914400" lvl="2" indent="0" eaLnBrk="1" hangingPunct="1">
              <a:buFontTx/>
              <a:buNone/>
            </a:pPr>
            <a:endParaRPr lang="cs-CZ" sz="1000" dirty="0" smtClean="0">
              <a:cs typeface="Arial" charset="0"/>
            </a:endParaRPr>
          </a:p>
          <a:p>
            <a:pPr marL="914400" lvl="2" indent="0" eaLnBrk="1" hangingPunct="1">
              <a:buFontTx/>
              <a:buNone/>
            </a:pPr>
            <a:r>
              <a:rPr lang="cs-CZ" sz="2200" dirty="0" smtClean="0">
                <a:cs typeface="Arial" charset="0"/>
              </a:rPr>
              <a:t>700 Kč</a:t>
            </a:r>
          </a:p>
          <a:p>
            <a:pPr marL="914400" lvl="2" indent="0" eaLnBrk="1" hangingPunct="1">
              <a:buFontTx/>
              <a:buNone/>
            </a:pPr>
            <a:endParaRPr lang="cs-CZ" sz="1000" dirty="0" smtClean="0">
              <a:cs typeface="Arial" charset="0"/>
            </a:endParaRPr>
          </a:p>
          <a:p>
            <a:pPr marL="914400" lvl="2" indent="0" eaLnBrk="1" hangingPunct="1">
              <a:buFontTx/>
              <a:buNone/>
            </a:pPr>
            <a:r>
              <a:rPr lang="cs-CZ" sz="2200" dirty="0" smtClean="0">
                <a:cs typeface="Arial" charset="0"/>
              </a:rPr>
              <a:t>1600 Kč</a:t>
            </a:r>
          </a:p>
          <a:p>
            <a:pPr marL="914400" lvl="2" indent="0" eaLnBrk="1" hangingPunct="1">
              <a:buFontTx/>
              <a:buNone/>
            </a:pPr>
            <a:endParaRPr lang="cs-CZ" sz="1000" dirty="0" smtClean="0">
              <a:cs typeface="Arial" charset="0"/>
            </a:endParaRPr>
          </a:p>
          <a:p>
            <a:pPr marL="914400" lvl="2" indent="0" eaLnBrk="1" hangingPunct="1">
              <a:buFontTx/>
              <a:buNone/>
            </a:pPr>
            <a:r>
              <a:rPr lang="cs-CZ" sz="2200" dirty="0" smtClean="0">
                <a:cs typeface="Arial" charset="0"/>
              </a:rPr>
              <a:t>3600 </a:t>
            </a:r>
            <a:r>
              <a:rPr lang="cs-CZ" sz="2200" dirty="0" smtClean="0">
                <a:cs typeface="Arial" charset="0"/>
              </a:rPr>
              <a:t>Kč</a:t>
            </a:r>
          </a:p>
        </p:txBody>
      </p:sp>
      <p:pic>
        <p:nvPicPr>
          <p:cNvPr id="4710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603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Nadpis 1"/>
          <p:cNvSpPr txBox="1">
            <a:spLocks/>
          </p:cNvSpPr>
          <p:nvPr/>
        </p:nvSpPr>
        <p:spPr bwMode="auto">
          <a:xfrm>
            <a:off x="1563688" y="260350"/>
            <a:ext cx="7256462" cy="94456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bg1"/>
                </a:solidFill>
                <a:cs typeface="Arial" charset="0"/>
              </a:rPr>
              <a:t>Náklady na výrobu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Podnadpis 8"/>
          <p:cNvSpPr>
            <a:spLocks noGrp="1"/>
          </p:cNvSpPr>
          <p:nvPr>
            <p:ph type="subTitle" idx="1"/>
          </p:nvPr>
        </p:nvSpPr>
        <p:spPr>
          <a:xfrm>
            <a:off x="755650" y="2000250"/>
            <a:ext cx="7993063" cy="4021138"/>
          </a:xfrm>
        </p:spPr>
        <p:txBody>
          <a:bodyPr/>
          <a:lstStyle/>
          <a:p>
            <a:pPr algn="l" eaLnBrk="1" hangingPunct="1"/>
            <a:r>
              <a:rPr lang="cs-CZ" sz="2200" smtClean="0"/>
              <a:t>EBU – Evropská Unie vysílatelů</a:t>
            </a:r>
          </a:p>
          <a:p>
            <a:pPr algn="l" eaLnBrk="1" hangingPunct="1"/>
            <a:r>
              <a:rPr lang="cs-CZ" sz="2200" smtClean="0"/>
              <a:t>V letech 2004-2006 byly postupně publikovány dokumenty projektu P/AS (Access Services), který se jako první detailně zabýval zdokonalováním podpory handicapovaných diváků uplatněním nových technologických možností digitálního vysílání. </a:t>
            </a:r>
          </a:p>
          <a:p>
            <a:pPr algn="l" eaLnBrk="1" hangingPunct="1"/>
            <a:r>
              <a:rPr lang="cs-CZ" sz="2200" smtClean="0"/>
              <a:t>Spolupráce s: </a:t>
            </a:r>
          </a:p>
          <a:p>
            <a:pPr algn="l" eaLnBrk="1" hangingPunct="1"/>
            <a:r>
              <a:rPr lang="cs-CZ" sz="2200" smtClean="0"/>
              <a:t>NCAM / ECAM – Centra pro zpřístupňování médií</a:t>
            </a:r>
          </a:p>
          <a:p>
            <a:pPr algn="l" eaLnBrk="1" hangingPunct="1"/>
            <a:r>
              <a:rPr lang="cs-CZ" sz="2200" smtClean="0"/>
              <a:t>TV for All– aktivita učinit TV službu široce dostupnou, organizovaná evropskou komisí CENELEC</a:t>
            </a:r>
          </a:p>
        </p:txBody>
      </p:sp>
      <p:sp>
        <p:nvSpPr>
          <p:cNvPr id="49154" name="Rectangle 2"/>
          <p:cNvSpPr txBox="1">
            <a:spLocks noChangeArrowheads="1"/>
          </p:cNvSpPr>
          <p:nvPr/>
        </p:nvSpPr>
        <p:spPr bwMode="auto">
          <a:xfrm>
            <a:off x="1187450" y="274638"/>
            <a:ext cx="7705725" cy="9223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rgbClr val="FFFFFF"/>
                </a:solidFill>
                <a:cs typeface="Arial" charset="0"/>
              </a:rPr>
              <a:t>Role EBU</a:t>
            </a:r>
          </a:p>
        </p:txBody>
      </p:sp>
      <p:pic>
        <p:nvPicPr>
          <p:cNvPr id="4915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5275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cs-CZ" sz="2200" dirty="0" smtClean="0"/>
              <a:t>Materiál EBU definuje čtyři typy služeb pro zpřístupňování programové esence :</a:t>
            </a:r>
          </a:p>
          <a:p>
            <a:pPr eaLnBrk="1" hangingPunct="1">
              <a:buFontTx/>
              <a:buNone/>
              <a:defRPr/>
            </a:pPr>
            <a:endParaRPr lang="cs-CZ" sz="2200" dirty="0" smtClean="0"/>
          </a:p>
          <a:p>
            <a:pPr eaLnBrk="1" hangingPunct="1">
              <a:buSzPct val="130000"/>
              <a:defRPr/>
            </a:pPr>
            <a:r>
              <a:rPr lang="cs-CZ" sz="2200" dirty="0" smtClean="0"/>
              <a:t>Podtitulky					</a:t>
            </a:r>
            <a:r>
              <a:rPr lang="cs-CZ" sz="2200" dirty="0" smtClean="0">
                <a:solidFill>
                  <a:srgbClr val="00B050"/>
                </a:solidFill>
              </a:rPr>
              <a:t>v ČT zavedeno</a:t>
            </a:r>
          </a:p>
          <a:p>
            <a:pPr eaLnBrk="1" hangingPunct="1">
              <a:buSzPct val="130000"/>
              <a:defRPr/>
            </a:pPr>
            <a:r>
              <a:rPr lang="cs-CZ" sz="2200" dirty="0" smtClean="0"/>
              <a:t>Znaková řeč				</a:t>
            </a:r>
            <a:r>
              <a:rPr lang="cs-CZ" sz="2200" dirty="0" smtClean="0">
                <a:solidFill>
                  <a:srgbClr val="00B050"/>
                </a:solidFill>
              </a:rPr>
              <a:t>v ČT zavedeno</a:t>
            </a:r>
          </a:p>
          <a:p>
            <a:pPr eaLnBrk="1" hangingPunct="1">
              <a:buSzPct val="130000"/>
              <a:defRPr/>
            </a:pPr>
            <a:r>
              <a:rPr lang="cs-CZ" sz="2200" dirty="0" smtClean="0"/>
              <a:t>Zvukový popis				</a:t>
            </a:r>
            <a:r>
              <a:rPr lang="cs-CZ" sz="2200" dirty="0" smtClean="0">
                <a:solidFill>
                  <a:srgbClr val="00B050"/>
                </a:solidFill>
              </a:rPr>
              <a:t>v ČT připraveno</a:t>
            </a:r>
          </a:p>
          <a:p>
            <a:pPr eaLnBrk="1" hangingPunct="1">
              <a:buSzPct val="130000"/>
              <a:defRPr/>
            </a:pPr>
            <a:r>
              <a:rPr lang="cs-CZ" sz="2200" dirty="0" smtClean="0"/>
              <a:t>Zvukové podtitulky    	          </a:t>
            </a:r>
            <a:r>
              <a:rPr lang="cs-CZ" sz="2200" dirty="0" smtClean="0">
                <a:solidFill>
                  <a:srgbClr val="FF0000"/>
                </a:solidFill>
              </a:rPr>
              <a:t>nová služba – ČT testuje</a:t>
            </a:r>
          </a:p>
          <a:p>
            <a:pPr marL="0" indent="0" eaLnBrk="1" hangingPunct="1">
              <a:buFontTx/>
              <a:buNone/>
              <a:defRPr/>
            </a:pPr>
            <a:endParaRPr lang="cs-CZ" sz="2200" dirty="0" smtClean="0"/>
          </a:p>
          <a:p>
            <a:pPr marL="0" indent="0" eaLnBrk="1" hangingPunct="1">
              <a:buFontTx/>
              <a:buNone/>
              <a:defRPr/>
            </a:pPr>
            <a:endParaRPr lang="cs-CZ" sz="2200" dirty="0" smtClean="0"/>
          </a:p>
          <a:p>
            <a:pPr marL="0" indent="0" eaLnBrk="1" hangingPunct="1">
              <a:buFontTx/>
              <a:buNone/>
              <a:defRPr/>
            </a:pPr>
            <a:r>
              <a:rPr lang="cs-CZ" sz="2200" dirty="0" smtClean="0"/>
              <a:t>EBU služby člení na otevřené a uzavřené, zabývá se otázkou práv a variantami uplatnění v digitální éře</a:t>
            </a:r>
            <a:endParaRPr lang="cs-CZ" sz="2200" dirty="0"/>
          </a:p>
        </p:txBody>
      </p:sp>
      <p:sp>
        <p:nvSpPr>
          <p:cNvPr id="50178" name="Rectangle 2"/>
          <p:cNvSpPr txBox="1">
            <a:spLocks noChangeArrowheads="1"/>
          </p:cNvSpPr>
          <p:nvPr/>
        </p:nvSpPr>
        <p:spPr bwMode="auto">
          <a:xfrm>
            <a:off x="1187450" y="274638"/>
            <a:ext cx="7705725" cy="9223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rgbClr val="FFFFFF"/>
                </a:solidFill>
                <a:cs typeface="Arial" charset="0"/>
              </a:rPr>
              <a:t>Typy služeb</a:t>
            </a:r>
          </a:p>
        </p:txBody>
      </p:sp>
      <p:pic>
        <p:nvPicPr>
          <p:cNvPr id="5017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konec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435975" cy="5256212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cs-CZ" sz="18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1992 zřízení České televize 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1997 povinnost poprvé - opatřit 25 % vysílaných pořadů skrytými nebo otevřenými titulky pro sluchově postižené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2001 povinnost opatřit 70 % vysílaných pořadů skrytými nebo otevřenými titulky pro sluchově postižené, pokud zvláštní zákon nestanoví jinak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2001 </a:t>
            </a:r>
            <a:r>
              <a:rPr lang="cs-CZ" sz="1800" dirty="0"/>
              <a:t>povinnost </a:t>
            </a:r>
            <a:r>
              <a:rPr lang="cs-CZ" sz="1800" dirty="0" smtClean="0"/>
              <a:t>opatřit  alespoň 70 % vysílaných pořadů skrytými nebo otevřenými titulky pro sluchově postižené nebo simultánním tlumočením do znakové řeči (novela zákona o ČT)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2005 změna definice celoplošnosti ze 70 % na 95 %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2010 dokončení procesu digitalizace a v důsledku toho celoplošné vysílání tematických programů ČT24 a ČT4</a:t>
            </a:r>
          </a:p>
          <a:p>
            <a:pPr>
              <a:lnSpc>
                <a:spcPct val="80000"/>
              </a:lnSpc>
              <a:buSzPct val="140000"/>
            </a:pPr>
            <a:endParaRPr lang="cs-CZ" sz="1000" dirty="0" smtClean="0"/>
          </a:p>
          <a:p>
            <a:pPr>
              <a:lnSpc>
                <a:spcPct val="80000"/>
              </a:lnSpc>
              <a:buSzPct val="140000"/>
            </a:pPr>
            <a:r>
              <a:rPr lang="cs-CZ" sz="1800" dirty="0" smtClean="0"/>
              <a:t>Rok 2010 změna slučovací spojky – povinnost nejen opatřit 70 % odvysílaných pořadů skrytými nebo otevřenými titulky a alespoň 2 % vysílaných pořadů opatřit simultánním tlumočením do českého znakového jazyka</a:t>
            </a:r>
          </a:p>
          <a:p>
            <a:pPr>
              <a:lnSpc>
                <a:spcPct val="80000"/>
              </a:lnSpc>
            </a:pPr>
            <a:endParaRPr lang="cs-CZ" sz="1800" dirty="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62100" y="274638"/>
            <a:ext cx="7331075" cy="944562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800" b="1" smtClean="0">
                <a:solidFill>
                  <a:schemeClr val="bg1"/>
                </a:solidFill>
              </a:rPr>
              <a:t>Časová posloupnost legislativních změn od roku 1992</a:t>
            </a:r>
          </a:p>
        </p:txBody>
      </p:sp>
      <p:pic>
        <p:nvPicPr>
          <p:cNvPr id="2969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15"/>
          <p:cNvSpPr>
            <a:spLocks noChangeArrowheads="1"/>
          </p:cNvSpPr>
          <p:nvPr/>
        </p:nvSpPr>
        <p:spPr bwMode="auto">
          <a:xfrm>
            <a:off x="827088" y="1633538"/>
            <a:ext cx="7634287" cy="3384550"/>
          </a:xfrm>
          <a:prstGeom prst="roundRect">
            <a:avLst>
              <a:gd name="adj" fmla="val 9792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lIns="91431" tIns="45716" rIns="91431" bIns="45716" anchor="ctr"/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Vývoj počtu pořadů 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</a:rPr>
              <a:t>opatřených titulky pro sluchově postižené osoby + znaková řeč </a:t>
            </a:r>
          </a:p>
          <a:p>
            <a:pPr algn="ctr"/>
            <a:r>
              <a:rPr lang="cs-CZ" sz="3600" b="1" dirty="0">
                <a:solidFill>
                  <a:schemeClr val="bg1"/>
                </a:solidFill>
              </a:rPr>
              <a:t>od roku 2001 </a:t>
            </a:r>
          </a:p>
          <a:p>
            <a:pPr algn="ctr"/>
            <a:endParaRPr lang="cs-CZ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148513" cy="944562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800" b="1" smtClean="0">
                <a:solidFill>
                  <a:schemeClr val="bg1"/>
                </a:solidFill>
              </a:rPr>
              <a:t>Vývoj podílu počtu titulkovaných pořadů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/>
        </p:nvGraphicFramePr>
        <p:xfrm>
          <a:off x="323528" y="1484784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96863"/>
            <a:ext cx="7296150" cy="935037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Vývoj podílu počtu pořadů se znakovým jazykem</a:t>
            </a:r>
          </a:p>
        </p:txBody>
      </p:sp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73050"/>
            <a:ext cx="136842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af 6"/>
          <p:cNvGraphicFramePr>
            <a:graphicFrameLocks/>
          </p:cNvGraphicFramePr>
          <p:nvPr/>
        </p:nvGraphicFramePr>
        <p:xfrm>
          <a:off x="323528" y="1484784"/>
          <a:ext cx="84969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ChangeArrowheads="1"/>
          </p:cNvSpPr>
          <p:nvPr/>
        </p:nvSpPr>
        <p:spPr bwMode="auto">
          <a:xfrm>
            <a:off x="1503363" y="290513"/>
            <a:ext cx="7389812" cy="92868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cs-CZ" sz="2000" b="1" dirty="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cs-CZ" sz="2600" b="1" dirty="0">
                <a:solidFill>
                  <a:schemeClr val="bg1"/>
                </a:solidFill>
                <a:cs typeface="Arial" charset="0"/>
              </a:rPr>
              <a:t>Rozdíly  v počtech pořadů se skrytými titulky</a:t>
            </a:r>
          </a:p>
        </p:txBody>
      </p:sp>
      <p:pic>
        <p:nvPicPr>
          <p:cNvPr id="33794" name="Picture 2" descr="CT2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4163"/>
            <a:ext cx="9366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ovéPole 5"/>
          <p:cNvSpPr txBox="1">
            <a:spLocks noChangeArrowheads="1"/>
          </p:cNvSpPr>
          <p:nvPr/>
        </p:nvSpPr>
        <p:spPr bwMode="auto">
          <a:xfrm>
            <a:off x="534988" y="2060575"/>
            <a:ext cx="8353425" cy="2771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SzPct val="125000"/>
              <a:buFont typeface="Arial" charset="0"/>
              <a:buChar char="•"/>
            </a:pPr>
            <a:r>
              <a:rPr lang="cs-CZ" sz="2200" dirty="0"/>
              <a:t>Rok 2001 – 12 338 pořadů se skrytými titulky na ČT1 a ČT2</a:t>
            </a:r>
          </a:p>
          <a:p>
            <a:pPr marL="457200" indent="-457200">
              <a:buSzPct val="125000"/>
            </a:pPr>
            <a:endParaRPr lang="cs-CZ" sz="2200" dirty="0"/>
          </a:p>
          <a:p>
            <a:pPr marL="457200" indent="-457200">
              <a:buSzPct val="125000"/>
              <a:buFont typeface="Arial" charset="0"/>
              <a:buChar char="•"/>
            </a:pPr>
            <a:r>
              <a:rPr lang="cs-CZ" sz="2200" dirty="0"/>
              <a:t>Rok 2011 – 26 729 pořadů se skrytými titulky na ČT1 a ČT2</a:t>
            </a:r>
          </a:p>
          <a:p>
            <a:pPr marL="457200" indent="-457200">
              <a:buSzPct val="125000"/>
              <a:buFont typeface="Arial" charset="0"/>
              <a:buChar char="•"/>
            </a:pPr>
            <a:endParaRPr lang="cs-CZ" sz="2200" dirty="0"/>
          </a:p>
          <a:p>
            <a:pPr marL="457200" indent="-457200">
              <a:buSzPct val="125000"/>
            </a:pPr>
            <a:r>
              <a:rPr lang="cs-CZ" sz="2200" dirty="0"/>
              <a:t>     </a:t>
            </a:r>
            <a:r>
              <a:rPr lang="cs-CZ" sz="2200" dirty="0">
                <a:solidFill>
                  <a:srgbClr val="FF0000"/>
                </a:solidFill>
              </a:rPr>
              <a:t>na ČT1 a ČT2 za 11 let nárůst o 14 391 pořadů</a:t>
            </a:r>
          </a:p>
          <a:p>
            <a:pPr marL="457200" indent="-457200">
              <a:buSzPct val="125000"/>
            </a:pPr>
            <a:endParaRPr lang="cs-CZ" sz="2200" dirty="0"/>
          </a:p>
          <a:p>
            <a:pPr marL="457200" indent="-457200">
              <a:buSzPct val="125000"/>
            </a:pPr>
            <a:r>
              <a:rPr lang="cs-CZ" sz="2200" dirty="0"/>
              <a:t>ČT na všech programech v roce 2011 vysílala </a:t>
            </a:r>
            <a:r>
              <a:rPr lang="cs-CZ" sz="2200" dirty="0">
                <a:solidFill>
                  <a:srgbClr val="FF0000"/>
                </a:solidFill>
              </a:rPr>
              <a:t>40 306 pořadů </a:t>
            </a:r>
            <a:r>
              <a:rPr lang="cs-CZ" sz="2200" dirty="0"/>
              <a:t>se skrytými titulky, tedy za 11 let nárůst o 27 968 </a:t>
            </a:r>
            <a:r>
              <a:rPr lang="cs-CZ" sz="2200" dirty="0">
                <a:solidFill>
                  <a:srgbClr val="FF0000"/>
                </a:solidFill>
              </a:rPr>
              <a:t> pořadů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15"/>
          <p:cNvSpPr>
            <a:spLocks noChangeArrowheads="1"/>
          </p:cNvSpPr>
          <p:nvPr/>
        </p:nvSpPr>
        <p:spPr bwMode="auto">
          <a:xfrm>
            <a:off x="755650" y="1651000"/>
            <a:ext cx="7632700" cy="3384550"/>
          </a:xfrm>
          <a:prstGeom prst="roundRect">
            <a:avLst>
              <a:gd name="adj" fmla="val 9792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lIns="91431" tIns="45716" rIns="91431" bIns="45716" anchor="ctr"/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Situace v opatřování pořadů </a:t>
            </a:r>
            <a:r>
              <a:rPr lang="cs-CZ" sz="3600" b="1" dirty="0" smtClean="0">
                <a:solidFill>
                  <a:schemeClr val="bg1"/>
                </a:solidFill>
              </a:rPr>
              <a:t>titulky a  znakovým jazykem</a:t>
            </a:r>
            <a:endParaRPr lang="cs-CZ" sz="3600" b="1" dirty="0">
              <a:solidFill>
                <a:schemeClr val="bg1"/>
              </a:solidFill>
            </a:endParaRPr>
          </a:p>
          <a:p>
            <a:pPr algn="ctr"/>
            <a:r>
              <a:rPr lang="cs-CZ" sz="3600" b="1" dirty="0">
                <a:solidFill>
                  <a:schemeClr val="bg1"/>
                </a:solidFill>
              </a:rPr>
              <a:t>v roce 2012 </a:t>
            </a:r>
          </a:p>
          <a:p>
            <a:pPr algn="ctr"/>
            <a:endParaRPr lang="cs-CZ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 txBox="1">
            <a:spLocks noChangeArrowheads="1"/>
          </p:cNvSpPr>
          <p:nvPr/>
        </p:nvSpPr>
        <p:spPr bwMode="auto">
          <a:xfrm>
            <a:off x="1538288" y="284163"/>
            <a:ext cx="7281862" cy="94456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cs-CZ" sz="1800" b="1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cs-CZ" sz="2500" b="1">
                <a:solidFill>
                  <a:schemeClr val="bg1"/>
                </a:solidFill>
                <a:cs typeface="Arial" charset="0"/>
              </a:rPr>
              <a:t>Titulky otevřené a skryté, leden až květen 2012</a:t>
            </a:r>
          </a:p>
        </p:txBody>
      </p:sp>
      <p:pic>
        <p:nvPicPr>
          <p:cNvPr id="3584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746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Graf 7"/>
          <p:cNvGraphicFramePr>
            <a:graphicFrameLocks/>
          </p:cNvGraphicFramePr>
          <p:nvPr/>
        </p:nvGraphicFramePr>
        <p:xfrm>
          <a:off x="323528" y="1412776"/>
          <a:ext cx="85689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1002</Words>
  <Application>Microsoft Office PowerPoint</Application>
  <PresentationFormat>Předvádění na obrazovce (4:3)</PresentationFormat>
  <Paragraphs>179</Paragraphs>
  <Slides>23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23</vt:i4>
      </vt:variant>
    </vt:vector>
  </HeadingPairs>
  <TitlesOfParts>
    <vt:vector size="25" baseType="lpstr">
      <vt:lpstr>Výchozí návrh</vt:lpstr>
      <vt:lpstr>1_Výchozí návrh</vt:lpstr>
      <vt:lpstr>Prezentace aplikace PowerPoint</vt:lpstr>
      <vt:lpstr>Platná právní úprava</vt:lpstr>
      <vt:lpstr>Časová posloupnost legislativních změn od roku 1992</vt:lpstr>
      <vt:lpstr>Prezentace aplikace PowerPoint</vt:lpstr>
      <vt:lpstr>Vývoj podílu počtu titulkovaných pořadů</vt:lpstr>
      <vt:lpstr>Vývoj podílu počtu pořadů se znakovým jazykem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Současné technologické možnosti výroby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Tlumočník znakového jazyka v obraze</vt:lpstr>
      <vt:lpstr>Prezentace aplikace PowerPoint</vt:lpstr>
      <vt:lpstr>Prezentace aplikace PowerPoint</vt:lpstr>
      <vt:lpstr>Prezentace aplikace PowerPoint</vt:lpstr>
      <vt:lpstr>konec</vt:lpstr>
    </vt:vector>
  </TitlesOfParts>
  <Company>Česká televize Praha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lh207526</dc:creator>
  <cp:lastModifiedBy>Pop Rudolf</cp:lastModifiedBy>
  <cp:revision>210</cp:revision>
  <cp:lastPrinted>2012-06-13T12:33:29Z</cp:lastPrinted>
  <dcterms:created xsi:type="dcterms:W3CDTF">2012-05-16T13:06:22Z</dcterms:created>
  <dcterms:modified xsi:type="dcterms:W3CDTF">2012-06-14T10:16:36Z</dcterms:modified>
</cp:coreProperties>
</file>